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20" r:id="rId3"/>
    <p:sldId id="311" r:id="rId4"/>
    <p:sldId id="267" r:id="rId5"/>
    <p:sldId id="257" r:id="rId6"/>
    <p:sldId id="298" r:id="rId7"/>
    <p:sldId id="299" r:id="rId8"/>
    <p:sldId id="276" r:id="rId9"/>
    <p:sldId id="269" r:id="rId10"/>
    <p:sldId id="270" r:id="rId11"/>
    <p:sldId id="271" r:id="rId12"/>
    <p:sldId id="283" r:id="rId13"/>
    <p:sldId id="308" r:id="rId14"/>
    <p:sldId id="272" r:id="rId15"/>
    <p:sldId id="316" r:id="rId16"/>
    <p:sldId id="317" r:id="rId17"/>
    <p:sldId id="277" r:id="rId18"/>
    <p:sldId id="275" r:id="rId19"/>
    <p:sldId id="273" r:id="rId20"/>
    <p:sldId id="274" r:id="rId21"/>
    <p:sldId id="280" r:id="rId22"/>
    <p:sldId id="281" r:id="rId23"/>
    <p:sldId id="282" r:id="rId24"/>
    <p:sldId id="309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18" r:id="rId33"/>
    <p:sldId id="319" r:id="rId34"/>
    <p:sldId id="279" r:id="rId35"/>
    <p:sldId id="284" r:id="rId36"/>
    <p:sldId id="292" r:id="rId37"/>
    <p:sldId id="293" r:id="rId38"/>
    <p:sldId id="294" r:id="rId39"/>
    <p:sldId id="310" r:id="rId40"/>
    <p:sldId id="297" r:id="rId41"/>
    <p:sldId id="295" r:id="rId42"/>
    <p:sldId id="296" r:id="rId43"/>
    <p:sldId id="260" r:id="rId44"/>
    <p:sldId id="278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262" r:id="rId54"/>
    <p:sldId id="264" r:id="rId55"/>
    <p:sldId id="265" r:id="rId56"/>
    <p:sldId id="313" r:id="rId57"/>
    <p:sldId id="312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9"/>
    <p:restoredTop sz="94665"/>
  </p:normalViewPr>
  <p:slideViewPr>
    <p:cSldViewPr>
      <p:cViewPr varScale="1">
        <p:scale>
          <a:sx n="78" d="100"/>
          <a:sy n="78" d="100"/>
        </p:scale>
        <p:origin x="168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D135-B809-4C0D-B53A-7F520DB9126C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7A53-ABB1-4C74-89F3-8C211750F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7A53-ABB1-4C74-89F3-8C211750F0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7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7A53-ABB1-4C74-89F3-8C211750F0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7A53-ABB1-4C74-89F3-8C211750F04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36D-B221-42BA-BDE7-F9F9B427B71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85FC-1511-4853-A940-5FA8F090F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gif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5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4.A.1  </a:t>
            </a:r>
            <a:r>
              <a:rPr lang="en-US" dirty="0" err="1" smtClean="0"/>
              <a:t>Biomolecules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 subcomponents of biological molecules and their sequence determine the properties of that molecule.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Each nucleotide has the following structural components: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2057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 a five-carbon </a:t>
            </a:r>
            <a:r>
              <a:rPr lang="en-US" b="1" dirty="0" smtClean="0">
                <a:solidFill>
                  <a:srgbClr val="FFFF00"/>
                </a:solidFill>
              </a:rPr>
              <a:t>sugar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phosphate group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bg1"/>
                </a:solidFill>
              </a:rPr>
              <a:t>nitrogen </a:t>
            </a:r>
            <a:r>
              <a:rPr lang="en-US" b="1" dirty="0" smtClean="0">
                <a:solidFill>
                  <a:srgbClr val="FFFF00"/>
                </a:solidFill>
              </a:rPr>
              <a:t>base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3200400"/>
            <a:ext cx="40576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Deoxyribose</a:t>
            </a:r>
            <a:r>
              <a:rPr lang="en-US" b="1" dirty="0" smtClean="0">
                <a:solidFill>
                  <a:srgbClr val="FFFF00"/>
                </a:solidFill>
              </a:rPr>
              <a:t> sugar </a:t>
            </a:r>
            <a:r>
              <a:rPr lang="en-US" dirty="0" smtClean="0"/>
              <a:t>is in DNA and </a:t>
            </a:r>
            <a:r>
              <a:rPr lang="en-US" b="1" dirty="0" smtClean="0">
                <a:solidFill>
                  <a:srgbClr val="FFFF00"/>
                </a:solidFill>
              </a:rPr>
              <a:t>ribose sugar </a:t>
            </a:r>
            <a:r>
              <a:rPr lang="en-US" dirty="0" smtClean="0"/>
              <a:t>is in RNA.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7172325" cy="45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bonds that connect nucleotides are called </a:t>
            </a:r>
            <a:r>
              <a:rPr lang="en-US" b="1" dirty="0" err="1" smtClean="0">
                <a:solidFill>
                  <a:srgbClr val="FFFF00"/>
                </a:solidFill>
              </a:rPr>
              <a:t>phosphodiester</a:t>
            </a:r>
            <a:r>
              <a:rPr lang="en-US" dirty="0" smtClean="0"/>
              <a:t> bonds.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500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Phosphodiester</a:t>
            </a:r>
            <a:r>
              <a:rPr lang="en-US" dirty="0" smtClean="0"/>
              <a:t> bonds form by condensation reactions.</a:t>
            </a:r>
            <a:endParaRPr lang="en-US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477000" cy="56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DNA and RNA differ in function and differ slightly in structure.  These structural differences account for the differing functions.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4040188" cy="6397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3048000"/>
            <a:ext cx="4040188" cy="2092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Deoxyribose</a:t>
            </a:r>
            <a:r>
              <a:rPr lang="en-US" dirty="0" smtClean="0"/>
              <a:t> sugar</a:t>
            </a:r>
          </a:p>
          <a:p>
            <a:r>
              <a:rPr lang="en-US" dirty="0" smtClean="0"/>
              <a:t>Thymine</a:t>
            </a:r>
          </a:p>
          <a:p>
            <a:r>
              <a:rPr lang="en-US" dirty="0" smtClean="0"/>
              <a:t>Shape: double helix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438400"/>
            <a:ext cx="4041775" cy="639762"/>
          </a:xfr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3048000"/>
            <a:ext cx="4041775" cy="20574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Ribose sugar</a:t>
            </a:r>
          </a:p>
          <a:p>
            <a:r>
              <a:rPr lang="en-US" dirty="0" err="1" smtClean="0"/>
              <a:t>Uracil</a:t>
            </a:r>
            <a:endParaRPr lang="en-US" dirty="0" smtClean="0"/>
          </a:p>
          <a:p>
            <a:r>
              <a:rPr lang="en-US" dirty="0" smtClean="0"/>
              <a:t>Shape: single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4201" b="28994"/>
          <a:stretch>
            <a:fillRect/>
          </a:stretch>
        </p:blipFill>
        <p:spPr bwMode="auto">
          <a:xfrm>
            <a:off x="1524000" y="5257800"/>
            <a:ext cx="1743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257800"/>
            <a:ext cx="2152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1336675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0" dirty="0"/>
              <a:t>If a strand of DNA has the nitrogen base sequence 5'-ATTTGC-3', what will be the sequence of the matching strand?</a:t>
            </a:r>
          </a:p>
          <a:p>
            <a:pPr fontAlgn="ctr"/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3486498"/>
              </p:ext>
            </p:extLst>
          </p:nvPr>
        </p:nvGraphicFramePr>
        <p:xfrm>
          <a:off x="457200" y="2560639"/>
          <a:ext cx="4040188" cy="3565525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>
                          <a:effectLst/>
                        </a:rPr>
                        <a:t>A. 3</a:t>
                      </a:r>
                      <a:r>
                        <a:rPr lang="es-ES_tradnl" sz="2000" dirty="0">
                          <a:effectLst/>
                        </a:rPr>
                        <a:t>'-TUUUCG-5'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B. </a:t>
                      </a:r>
                      <a:r>
                        <a:rPr lang="ru-RU" sz="2000" dirty="0" smtClean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'-ATTTGC-5'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C.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'-GCAAAT-5'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D. 3</a:t>
                      </a:r>
                      <a:r>
                        <a:rPr lang="en-US" sz="2000" dirty="0">
                          <a:effectLst/>
                        </a:rPr>
                        <a:t>'-TAAACG-5'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3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E. 3</a:t>
                      </a:r>
                      <a:r>
                        <a:rPr lang="en-US" sz="2000" dirty="0">
                          <a:effectLst/>
                        </a:rPr>
                        <a:t>'-UAAACG-5'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two strands of a DNA double helix are held together by _____ that form between pairs of nitrogenous bases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9230448"/>
              </p:ext>
            </p:extLst>
          </p:nvPr>
        </p:nvGraphicFramePr>
        <p:xfrm>
          <a:off x="457200" y="2292349"/>
          <a:ext cx="4040188" cy="3833815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7667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a. hydrophilic </a:t>
                      </a:r>
                      <a:r>
                        <a:rPr lang="en-US" sz="2800" dirty="0">
                          <a:effectLst/>
                        </a:rPr>
                        <a:t>interactions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b. hydrogen </a:t>
                      </a:r>
                      <a:r>
                        <a:rPr lang="en-US" sz="2800" dirty="0">
                          <a:effectLst/>
                        </a:rPr>
                        <a:t>bonds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c. ionic </a:t>
                      </a:r>
                      <a:r>
                        <a:rPr lang="en-US" sz="2800" dirty="0">
                          <a:effectLst/>
                        </a:rPr>
                        <a:t>bonds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d. covalent </a:t>
                      </a:r>
                      <a:r>
                        <a:rPr lang="en-US" sz="2800" dirty="0">
                          <a:effectLst/>
                        </a:rPr>
                        <a:t>bonds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</a:rPr>
                        <a:t>e. S—S </a:t>
                      </a:r>
                      <a:r>
                        <a:rPr lang="en-US" sz="2800" dirty="0">
                          <a:effectLst/>
                        </a:rPr>
                        <a:t>bonds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9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33794" name="Picture 2" descr="http://upload.wikimedia.org/wikipedia/commons/6/60/Myoglo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4038600" cy="408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Proteins</a:t>
            </a:r>
            <a:r>
              <a:rPr lang="en-US" dirty="0" smtClean="0">
                <a:solidFill>
                  <a:schemeClr val="bg1"/>
                </a:solidFill>
              </a:rPr>
              <a:t> are derived from </a:t>
            </a:r>
            <a:r>
              <a:rPr lang="en-US" b="1" dirty="0" smtClean="0">
                <a:solidFill>
                  <a:srgbClr val="FFFF00"/>
                </a:solidFill>
              </a:rPr>
              <a:t>polypeptides</a:t>
            </a:r>
            <a:r>
              <a:rPr lang="en-US" b="1" dirty="0" smtClean="0"/>
              <a:t>, </a:t>
            </a:r>
            <a:r>
              <a:rPr lang="en-US" dirty="0" smtClean="0"/>
              <a:t>which are polymers built from the same set of 20 amino acids.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41962"/>
            <a:ext cx="4800600" cy="69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4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proteins, the specific order of </a:t>
            </a:r>
            <a:r>
              <a:rPr lang="en-US" b="1" dirty="0" smtClean="0">
                <a:solidFill>
                  <a:srgbClr val="FFFF00"/>
                </a:solidFill>
              </a:rPr>
              <a:t>amino acid</a:t>
            </a:r>
            <a:r>
              <a:rPr lang="en-US" b="1" dirty="0" smtClean="0"/>
              <a:t> </a:t>
            </a:r>
            <a:r>
              <a:rPr lang="en-US" dirty="0" smtClean="0"/>
              <a:t>monomers in a polypeptide interacts with the environment to determine the overall shape of the protein.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75914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LO 4.1 </a:t>
            </a:r>
            <a:r>
              <a:rPr lang="en-US" dirty="0"/>
              <a:t>The student is able to explain the connection between the sequence and the subcomponents of a biological polymer and its properties. [See </a:t>
            </a:r>
            <a:r>
              <a:rPr lang="en-US" b="1" dirty="0"/>
              <a:t>SP 7.1</a:t>
            </a:r>
            <a:r>
              <a:rPr lang="en-US" dirty="0"/>
              <a:t>]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LO 4.2 </a:t>
            </a:r>
            <a:r>
              <a:rPr lang="en-US" dirty="0"/>
              <a:t>The student is able to refine representations and models to explain how the subcomponents of a biological polymer and their sequence determine the properties of that polymer. [See </a:t>
            </a:r>
            <a:r>
              <a:rPr lang="en-US" b="1" dirty="0"/>
              <a:t>SP 1.3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LO 4.3 </a:t>
            </a:r>
            <a:r>
              <a:rPr lang="en-US" dirty="0" smtClean="0"/>
              <a:t>The student is able to use models to predict and justify that changes in the subcomponents of a biological polymer affect the functionality of the molecule. [See </a:t>
            </a:r>
            <a:r>
              <a:rPr lang="en-US" b="1" dirty="0" smtClean="0"/>
              <a:t>SP 6.1, 6.4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medicalbiochemistrypage.org/images/hemoglo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524500" cy="41986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 functional protein consists of one or more polypeptides twisted, folded, and coiled into a unique shape.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An amino acid contains an </a:t>
            </a:r>
            <a:r>
              <a:rPr lang="en-US" b="1" dirty="0" smtClean="0">
                <a:solidFill>
                  <a:srgbClr val="FFFF00"/>
                </a:solidFill>
              </a:rPr>
              <a:t>amino group</a:t>
            </a:r>
            <a:r>
              <a:rPr lang="en-US" dirty="0" smtClean="0"/>
              <a:t>, a </a:t>
            </a:r>
            <a:r>
              <a:rPr lang="en-US" b="1" dirty="0" smtClean="0">
                <a:solidFill>
                  <a:srgbClr val="FFFF00"/>
                </a:solidFill>
              </a:rPr>
              <a:t>carboxyl group</a:t>
            </a:r>
            <a:r>
              <a:rPr lang="en-US" dirty="0" smtClean="0"/>
              <a:t>, and an </a:t>
            </a:r>
            <a:r>
              <a:rPr lang="en-US" b="1" dirty="0" smtClean="0">
                <a:solidFill>
                  <a:srgbClr val="FFFF00"/>
                </a:solidFill>
              </a:rPr>
              <a:t>R group </a:t>
            </a:r>
            <a:r>
              <a:rPr lang="en-US" dirty="0" smtClean="0"/>
              <a:t>attached to a central carbon.</a:t>
            </a:r>
            <a:endParaRPr lang="en-US" dirty="0"/>
          </a:p>
        </p:txBody>
      </p:sp>
      <p:pic>
        <p:nvPicPr>
          <p:cNvPr id="3" name="Picture 7" descr="05_UN01InText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307" y="2275635"/>
            <a:ext cx="5360093" cy="4810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510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Amino Group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Carboxyl Group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55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Amino acids differ in their properties due to differences in their R groups, also called </a:t>
            </a:r>
            <a:r>
              <a:rPr lang="en-US" b="1" dirty="0" smtClean="0">
                <a:solidFill>
                  <a:srgbClr val="FFFF00"/>
                </a:solidFill>
              </a:rPr>
              <a:t>side chains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971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Amino Acids with Electrically Charged Side Chains</a:t>
            </a:r>
            <a:endParaRPr lang="en-US" b="1" dirty="0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33400" y="5791200"/>
            <a:ext cx="14097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r>
              <a:rPr kumimoji="0" lang="en-US" sz="1800" b="1" dirty="0">
                <a:ea typeface="Symbol" pitchFamily="18" charset="2"/>
                <a:cs typeface="Symbol" pitchFamily="18" charset="2"/>
                <a:sym typeface="TimesNewRomanPS Bold" pitchFamily="1" charset="0"/>
              </a:rPr>
              <a:t>Aspartic </a:t>
            </a:r>
            <a:r>
              <a:rPr kumimoji="0" lang="en-US" sz="1800" b="1" dirty="0" smtClean="0">
                <a:ea typeface="Symbol" pitchFamily="18" charset="2"/>
                <a:cs typeface="Symbol" pitchFamily="18" charset="2"/>
                <a:sym typeface="TimesNewRomanPS Bold" pitchFamily="1" charset="0"/>
              </a:rPr>
              <a:t>acid</a:t>
            </a:r>
            <a:endParaRPr kumimoji="0" lang="en-US" sz="1800" b="1" dirty="0">
              <a:latin typeface="Times" pitchFamily="18" charset="0"/>
              <a:ea typeface="Symbol" pitchFamily="18" charset="2"/>
              <a:cs typeface="Symbol" pitchFamily="18" charset="2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133600" y="5791200"/>
            <a:ext cx="14335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r>
              <a:rPr kumimoji="0" lang="en-US" sz="1800" b="1" dirty="0" err="1">
                <a:ea typeface="Symbol" pitchFamily="18" charset="2"/>
                <a:cs typeface="Symbol" pitchFamily="18" charset="2"/>
                <a:sym typeface="TimesNewRomanPS Bold" pitchFamily="1" charset="0"/>
              </a:rPr>
              <a:t>Glutamic</a:t>
            </a:r>
            <a:r>
              <a:rPr kumimoji="0" lang="en-US" sz="1800" b="1" dirty="0">
                <a:ea typeface="Symbol" pitchFamily="18" charset="2"/>
                <a:cs typeface="Symbol" pitchFamily="18" charset="2"/>
                <a:sym typeface="TimesNewRomanPS Bold" pitchFamily="1" charset="0"/>
              </a:rPr>
              <a:t> </a:t>
            </a:r>
            <a:r>
              <a:rPr kumimoji="0" lang="en-US" sz="1800" b="1" dirty="0" smtClean="0">
                <a:ea typeface="Symbol" pitchFamily="18" charset="2"/>
                <a:cs typeface="Symbol" pitchFamily="18" charset="2"/>
                <a:sym typeface="TimesNewRomanPS Bold" pitchFamily="1" charset="0"/>
              </a:rPr>
              <a:t>acid</a:t>
            </a:r>
            <a:endParaRPr kumimoji="0" lang="en-US" sz="1800" b="1" dirty="0">
              <a:latin typeface="Times" pitchFamily="18" charset="0"/>
              <a:ea typeface="Symbol" pitchFamily="18" charset="2"/>
              <a:cs typeface="Symbol" pitchFamily="18" charset="2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648200" y="5791200"/>
            <a:ext cx="1095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r>
              <a:rPr kumimoji="0" lang="en-US" sz="1800" b="1" dirty="0" smtClean="0">
                <a:ea typeface="Symbol" pitchFamily="18" charset="2"/>
                <a:cs typeface="Symbol" pitchFamily="18" charset="2"/>
                <a:sym typeface="TimesNewRomanPS Bold" pitchFamily="1" charset="0"/>
              </a:rPr>
              <a:t>Lysine</a:t>
            </a:r>
            <a:endParaRPr kumimoji="0" lang="en-US" sz="1800" b="1" dirty="0">
              <a:ea typeface="Symbol" pitchFamily="18" charset="2"/>
              <a:cs typeface="Symbol" pitchFamily="18" charset="2"/>
              <a:sym typeface="TimesNewRomanPS Bold" pitchFamily="1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6172200" y="5791200"/>
            <a:ext cx="1222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r>
              <a:rPr kumimoji="0" lang="en-US" sz="1800" b="1" dirty="0" err="1">
                <a:ea typeface="Symbol" pitchFamily="18" charset="2"/>
                <a:cs typeface="Symbol" pitchFamily="18" charset="2"/>
                <a:sym typeface="TimesNewRomanPS Bold" pitchFamily="1" charset="0"/>
              </a:rPr>
              <a:t>Arginine</a:t>
            </a:r>
            <a:endParaRPr kumimoji="0" lang="en-US" sz="1800" b="1" dirty="0">
              <a:ea typeface="Symbol" pitchFamily="18" charset="2"/>
              <a:cs typeface="Symbol" pitchFamily="18" charset="2"/>
              <a:sym typeface="TimesNewRomanPS Bold" pitchFamily="1" charset="0"/>
            </a:endParaRPr>
          </a:p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endParaRPr kumimoji="0" lang="en-US" sz="1800" b="1" dirty="0">
              <a:latin typeface="Times" pitchFamily="18" charset="0"/>
              <a:ea typeface="Symbol" pitchFamily="18" charset="2"/>
              <a:cs typeface="Symbol" pitchFamily="18" charset="2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772400" y="5791200"/>
            <a:ext cx="1095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  <a:buFont typeface="TimesNewRomanPS Bold" pitchFamily="1" charset="0"/>
              <a:buNone/>
            </a:pPr>
            <a:r>
              <a:rPr kumimoji="0" lang="en-US" sz="1800" b="1" dirty="0" err="1" smtClean="0">
                <a:ea typeface="Symbol" pitchFamily="18" charset="2"/>
                <a:cs typeface="Symbol" pitchFamily="18" charset="2"/>
                <a:sym typeface="TimesNewRomanPS Bold" pitchFamily="1" charset="0"/>
              </a:rPr>
              <a:t>Histidine</a:t>
            </a:r>
            <a:endParaRPr kumimoji="0" lang="en-US" sz="1800" b="1" dirty="0">
              <a:ea typeface="Symbol" pitchFamily="18" charset="2"/>
              <a:cs typeface="Symbol" pitchFamily="18" charset="2"/>
              <a:sym typeface="TimesNewRomanPS Bold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Amino acids are linked by </a:t>
            </a:r>
            <a:r>
              <a:rPr lang="en-US" b="1" dirty="0" smtClean="0">
                <a:solidFill>
                  <a:srgbClr val="FFFF00"/>
                </a:solidFill>
              </a:rPr>
              <a:t>peptide bonds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49517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Peptide bonds form from condensation, or dehydration synthesis, reactions.</a:t>
            </a:r>
            <a:endParaRPr lang="en-US" dirty="0"/>
          </a:p>
        </p:txBody>
      </p:sp>
      <p:pic>
        <p:nvPicPr>
          <p:cNvPr id="67586" name="Picture 2" descr="http://molecularsciences.org/files/images/peptideb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42925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71270"/>
            <a:ext cx="2755809" cy="638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 polypeptide chain is the primary structure of the protein.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secondary structure</a:t>
            </a:r>
            <a:r>
              <a:rPr lang="en-US" sz="4000" b="1" dirty="0" smtClean="0"/>
              <a:t> </a:t>
            </a:r>
            <a:r>
              <a:rPr lang="en-US" sz="4000" dirty="0" smtClean="0"/>
              <a:t>of a protein result from hydrogen bonds between amino acids.  Typical secondary structures are a coil called an </a:t>
            </a:r>
            <a:r>
              <a:rPr lang="en-US" sz="4000" b="1" dirty="0" smtClean="0">
                <a:solidFill>
                  <a:srgbClr val="FFFF00"/>
                </a:solidFill>
                <a:sym typeface="Symbol" pitchFamily="18" charset="2"/>
              </a:rPr>
              <a:t></a:t>
            </a:r>
            <a:r>
              <a:rPr lang="en-US" sz="4000" b="1" dirty="0" smtClean="0">
                <a:solidFill>
                  <a:srgbClr val="FFFF00"/>
                </a:solidFill>
              </a:rPr>
              <a:t> helix </a:t>
            </a:r>
            <a:r>
              <a:rPr lang="en-US" sz="4000" dirty="0" smtClean="0"/>
              <a:t>and a folded structure called a </a:t>
            </a:r>
            <a:r>
              <a:rPr lang="en-US" sz="4000" b="1" dirty="0" smtClean="0">
                <a:solidFill>
                  <a:srgbClr val="FFFF00"/>
                </a:solidFill>
                <a:sym typeface="Symbol" pitchFamily="18" charset="2"/>
              </a:rPr>
              <a:t></a:t>
            </a:r>
            <a:r>
              <a:rPr lang="en-US" sz="4000" b="1" dirty="0" smtClean="0">
                <a:solidFill>
                  <a:srgbClr val="FFFF00"/>
                </a:solidFill>
              </a:rPr>
              <a:t> pleated sheet</a:t>
            </a:r>
            <a:r>
              <a:rPr lang="en-US" sz="4000" dirty="0" smtClean="0"/>
              <a:t>.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6019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 helix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5257800"/>
            <a:ext cx="166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</a:t>
            </a:r>
            <a:r>
              <a:rPr lang="en-US" dirty="0" smtClean="0">
                <a:solidFill>
                  <a:srgbClr val="FF0000"/>
                </a:solidFill>
              </a:rPr>
              <a:t> pleated sheet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Tertiary structure </a:t>
            </a:r>
            <a:r>
              <a:rPr lang="en-US" sz="2800" dirty="0" smtClean="0"/>
              <a:t>is determined by interactions between R groups.  These interactions include hydrogen bonds, ionic bonds, </a:t>
            </a:r>
            <a:r>
              <a:rPr lang="en-US" sz="2800" dirty="0" smtClean="0">
                <a:solidFill>
                  <a:schemeClr val="bg1"/>
                </a:solidFill>
              </a:rPr>
              <a:t>hydrophobic interactions</a:t>
            </a:r>
            <a:r>
              <a:rPr lang="en-US" sz="2800" dirty="0" smtClean="0"/>
              <a:t>, and </a:t>
            </a:r>
            <a:r>
              <a:rPr lang="en-US" sz="2800" b="1" dirty="0" smtClean="0">
                <a:solidFill>
                  <a:srgbClr val="FFFF00"/>
                </a:solidFill>
              </a:rPr>
              <a:t>van </a:t>
            </a:r>
            <a:r>
              <a:rPr lang="en-US" sz="2800" b="1" dirty="0" err="1" smtClean="0">
                <a:solidFill>
                  <a:srgbClr val="FFFF00"/>
                </a:solidFill>
              </a:rPr>
              <a:t>der</a:t>
            </a:r>
            <a:r>
              <a:rPr lang="en-US" sz="2800" b="1" dirty="0" smtClean="0">
                <a:solidFill>
                  <a:srgbClr val="FFFF00"/>
                </a:solidFill>
              </a:rPr>
              <a:t> Waals </a:t>
            </a:r>
            <a:r>
              <a:rPr lang="en-US" sz="2800" dirty="0" smtClean="0"/>
              <a:t>interactions.  Strong covalent bonds called </a:t>
            </a:r>
            <a:r>
              <a:rPr lang="en-US" sz="2800" b="1" dirty="0" smtClean="0">
                <a:solidFill>
                  <a:srgbClr val="FFFF00"/>
                </a:solidFill>
              </a:rPr>
              <a:t>disulfide bridges </a:t>
            </a:r>
            <a:r>
              <a:rPr lang="en-US" sz="2800" dirty="0" smtClean="0"/>
              <a:t>may reinforce the protein’s structure.</a:t>
            </a:r>
            <a:endParaRPr lang="en-US" sz="3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29000"/>
            <a:ext cx="39177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Quaternary structure </a:t>
            </a:r>
            <a:r>
              <a:rPr lang="en-US" sz="4000" dirty="0" smtClean="0"/>
              <a:t>results when two or more polypeptide chains form one macromolecule.</a:t>
            </a:r>
            <a:endParaRPr lang="en-US" sz="4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90800"/>
            <a:ext cx="857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Collagen</a:t>
            </a:r>
            <a:r>
              <a:rPr lang="en-US" sz="3600" dirty="0" smtClean="0"/>
              <a:t> is a fibrous protein consisting of three polypeptides coiled like a rope.  </a:t>
            </a:r>
            <a:r>
              <a:rPr lang="en-US" sz="3600" b="1" dirty="0" smtClean="0">
                <a:solidFill>
                  <a:srgbClr val="FFFF00"/>
                </a:solidFill>
              </a:rPr>
              <a:t>Hemoglobin</a:t>
            </a:r>
            <a:r>
              <a:rPr lang="en-US" sz="3600" dirty="0" smtClean="0"/>
              <a:t> is a globular protein consisting of four polypeptides: two alpha and two beta chains.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3351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are made out of 4 types of biomolecules, what are they?</a:t>
            </a:r>
          </a:p>
          <a:p>
            <a:r>
              <a:rPr lang="en-US" altLang="en-US" dirty="0">
                <a:ea typeface="ＭＳ Ｐゴシック" charset="-128"/>
              </a:rPr>
              <a:t>Give an example of each type of macromolecule.</a:t>
            </a:r>
          </a:p>
          <a:p>
            <a:r>
              <a:rPr lang="en-US" altLang="en-US" dirty="0">
                <a:ea typeface="ＭＳ Ｐゴシック" charset="-128"/>
              </a:rPr>
              <a:t>How are 2 </a:t>
            </a:r>
            <a:r>
              <a:rPr lang="en-US" altLang="en-US" dirty="0" smtClean="0">
                <a:ea typeface="ＭＳ Ｐゴシック" charset="-128"/>
              </a:rPr>
              <a:t>monomers put </a:t>
            </a:r>
            <a:r>
              <a:rPr lang="en-US" altLang="en-US" dirty="0">
                <a:ea typeface="ＭＳ Ｐゴシック" charset="-128"/>
              </a:rPr>
              <a:t>together? Name the process and describe what happens.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2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This loss of a protein’s native structure is called </a:t>
            </a:r>
            <a:r>
              <a:rPr lang="en-US" b="1" dirty="0" err="1" smtClean="0">
                <a:solidFill>
                  <a:srgbClr val="FFFF00"/>
                </a:solidFill>
              </a:rPr>
              <a:t>denaturation</a:t>
            </a:r>
            <a:r>
              <a:rPr lang="en-US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 denatured protein is biologically inactive.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32004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0" dirty="0" smtClean="0"/>
              <a:t>Proteins are affected by changes in:</a:t>
            </a:r>
            <a:endParaRPr lang="en-U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3200400" cy="2620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</a:t>
            </a:r>
          </a:p>
          <a:p>
            <a:r>
              <a:rPr lang="en-US" dirty="0" smtClean="0"/>
              <a:t>Salt concentration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Other environmental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4743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Most proteins probably go through several states on their way to a stable structure.  </a:t>
            </a:r>
            <a:r>
              <a:rPr lang="en-US" b="1" dirty="0" err="1" smtClean="0">
                <a:solidFill>
                  <a:srgbClr val="FFFF00"/>
                </a:solidFill>
              </a:rPr>
              <a:t>Chaperonins</a:t>
            </a:r>
            <a:r>
              <a:rPr lang="en-US" b="1" dirty="0" smtClean="0"/>
              <a:t> </a:t>
            </a:r>
            <a:r>
              <a:rPr lang="en-US" dirty="0" smtClean="0"/>
              <a:t>are protein molecules that assist the proper folding of other proteins.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739039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type of bond joins the monomers in a protein's primary structure?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622890"/>
              </p:ext>
            </p:extLst>
          </p:nvPr>
        </p:nvGraphicFramePr>
        <p:xfrm>
          <a:off x="1066800" y="2057400"/>
          <a:ext cx="4040188" cy="3951290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79025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effectLst/>
                        </a:rPr>
                        <a:t>a. peptide</a:t>
                      </a:r>
                      <a:endParaRPr lang="en-US" sz="3600" dirty="0">
                        <a:effectLst/>
                      </a:endParaRP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25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effectLst/>
                        </a:rPr>
                        <a:t>b. ionic</a:t>
                      </a:r>
                      <a:endParaRPr lang="en-US" sz="3600" dirty="0">
                        <a:effectLst/>
                      </a:endParaRP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25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effectLst/>
                        </a:rPr>
                        <a:t>c.</a:t>
                      </a:r>
                      <a:r>
                        <a:rPr lang="en-US" sz="3600" baseline="0" dirty="0" smtClean="0">
                          <a:effectLst/>
                        </a:rPr>
                        <a:t> </a:t>
                      </a:r>
                      <a:r>
                        <a:rPr lang="en-US" sz="3600" dirty="0" smtClean="0">
                          <a:effectLst/>
                        </a:rPr>
                        <a:t>hydrogen</a:t>
                      </a:r>
                      <a:endParaRPr lang="en-US" sz="3600" dirty="0">
                        <a:effectLst/>
                      </a:endParaRP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258">
                <a:tc>
                  <a:txBody>
                    <a:bodyPr/>
                    <a:lstStyle/>
                    <a:p>
                      <a:pPr algn="l"/>
                      <a:r>
                        <a:rPr lang="nl-NL" sz="3600" dirty="0" smtClean="0">
                          <a:effectLst/>
                        </a:rPr>
                        <a:t>d. S </a:t>
                      </a:r>
                      <a:r>
                        <a:rPr lang="nl-NL" sz="3600" dirty="0">
                          <a:effectLst/>
                        </a:rPr>
                        <a:t>- S</a:t>
                      </a: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25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effectLst/>
                        </a:rPr>
                        <a:t>e. hydrophobic</a:t>
                      </a:r>
                      <a:endParaRPr lang="en-US" sz="3600" dirty="0">
                        <a:effectLst/>
                      </a:endParaRPr>
                    </a:p>
                  </a:txBody>
                  <a:tcPr marL="44891" marR="44891" marT="22445" marB="22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34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of these illustrates the secondary structure of a protein?</a:t>
            </a:r>
            <a:endParaRPr lang="en-US" dirty="0"/>
          </a:p>
        </p:txBody>
      </p:sp>
      <p:pic>
        <p:nvPicPr>
          <p:cNvPr id="4103" name="Picture 7" descr="he figure shows an organic compound, which consists of two globular subunits, whic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9043"/>
            <a:ext cx="149330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The figure shows a linear sequence of monom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59" y="4155848"/>
            <a:ext cx="18478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e figure shows an organic compound containing one amine and one carboxyl 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46" y="2139043"/>
            <a:ext cx="155723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e figure shows a special globular structure which is formed of spiral and straigh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05914"/>
            <a:ext cx="1750707" cy="14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e figure shows a structure, which has helical and sheet region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90" y="1828800"/>
            <a:ext cx="2863210" cy="21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5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352800" cy="352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19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Lipids</a:t>
            </a:r>
            <a:r>
              <a:rPr lang="en-US" b="1" dirty="0" smtClean="0"/>
              <a:t> </a:t>
            </a:r>
            <a:r>
              <a:rPr lang="en-US" dirty="0" smtClean="0"/>
              <a:t>are the one class of large biological molecules that do not form polymers. The most biologically important lipids are fats, phospholipids, and steroids.</a:t>
            </a: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67516"/>
            <a:ext cx="9144000" cy="1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543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general, lipids are </a:t>
            </a:r>
            <a:r>
              <a:rPr lang="en-US" dirty="0" err="1" smtClean="0"/>
              <a:t>nonpolar</a:t>
            </a:r>
            <a:r>
              <a:rPr lang="en-US" dirty="0" smtClean="0"/>
              <a:t>, having little or no affinity for water.  Lipids are </a:t>
            </a:r>
            <a:r>
              <a:rPr lang="en-US" b="1" dirty="0" smtClean="0">
                <a:solidFill>
                  <a:srgbClr val="FFFF00"/>
                </a:solidFill>
              </a:rPr>
              <a:t>hydrophobic</a:t>
            </a:r>
            <a:r>
              <a:rPr lang="en-US" dirty="0" smtClean="0"/>
              <a:t> because they consist mostly of hydrocarbons, which form </a:t>
            </a:r>
            <a:r>
              <a:rPr lang="en-US" dirty="0" err="1" smtClean="0"/>
              <a:t>nonpolar</a:t>
            </a:r>
            <a:r>
              <a:rPr lang="en-US" dirty="0" smtClean="0"/>
              <a:t> covalent bonds.</a:t>
            </a:r>
            <a:endParaRPr lang="en-US" dirty="0"/>
          </a:p>
        </p:txBody>
      </p:sp>
      <p:pic>
        <p:nvPicPr>
          <p:cNvPr id="48132" name="Picture 4" descr="http://www.phschool.com/science/biology_place/biocoach/images/bioprop/chai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01298"/>
            <a:ext cx="7162800" cy="355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Fats</a:t>
            </a:r>
            <a:r>
              <a:rPr lang="en-US" b="1" dirty="0" smtClean="0"/>
              <a:t> </a:t>
            </a:r>
            <a:r>
              <a:rPr lang="en-US" dirty="0" smtClean="0"/>
              <a:t>are constructed from two types of smaller molecules: </a:t>
            </a:r>
            <a:r>
              <a:rPr lang="en-US" b="1" dirty="0" smtClean="0">
                <a:solidFill>
                  <a:srgbClr val="FFFF00"/>
                </a:solidFill>
              </a:rPr>
              <a:t>glycerol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fatty acids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13904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Fatty acids are bonded to the glycerol molecule by </a:t>
            </a:r>
            <a:r>
              <a:rPr lang="en-US" b="1" dirty="0" smtClean="0">
                <a:solidFill>
                  <a:srgbClr val="FFFF00"/>
                </a:solidFill>
              </a:rPr>
              <a:t>ester</a:t>
            </a:r>
            <a:r>
              <a:rPr lang="en-US" b="1" dirty="0" smtClean="0"/>
              <a:t> </a:t>
            </a:r>
            <a:r>
              <a:rPr lang="en-US" dirty="0" smtClean="0"/>
              <a:t>bonds.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709417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formation of ester linkages is a dehydration synthesis reaction.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75928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polymer</a:t>
            </a:r>
            <a:r>
              <a:rPr lang="en-US" dirty="0" smtClean="0"/>
              <a:t> is a large molecule made from repeating subunits called </a:t>
            </a:r>
            <a:r>
              <a:rPr lang="en-US" b="1" dirty="0" smtClean="0">
                <a:solidFill>
                  <a:srgbClr val="FFFF00"/>
                </a:solidFill>
              </a:rPr>
              <a:t>monomers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2012books.lardbucket.org/books/principles-of-general-chemistry-v1.0/section_16/3087a92a0fd6133f7f44bbc87d3d26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451393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Differences in </a:t>
            </a:r>
            <a:r>
              <a:rPr lang="en-US" b="1" dirty="0" smtClean="0">
                <a:solidFill>
                  <a:srgbClr val="FFFF00"/>
                </a:solidFill>
              </a:rPr>
              <a:t>saturation</a:t>
            </a:r>
            <a:r>
              <a:rPr lang="en-US" dirty="0" smtClean="0"/>
              <a:t> determine the structure and function of lipids.</a:t>
            </a:r>
            <a:endParaRPr lang="en-US" dirty="0"/>
          </a:p>
        </p:txBody>
      </p:sp>
      <p:pic>
        <p:nvPicPr>
          <p:cNvPr id="53252" name="Picture 4" descr="http://www.hcggolddietauburn.com/wp-content/uploads/2012/04/polyunsaturated-fats-400x400.jpg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2286000" y="20574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Saturated fatty acids </a:t>
            </a:r>
            <a:r>
              <a:rPr lang="en-US" dirty="0" smtClean="0"/>
              <a:t>have the maximum number of hydrogen atoms possible and no double bonds. 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257800" cy="47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Unsaturated fatty acids </a:t>
            </a:r>
            <a:r>
              <a:rPr lang="en-US" dirty="0" smtClean="0"/>
              <a:t>have one or more double bonds.  This results in a bent structure.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846849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Phospholipids have polar </a:t>
            </a:r>
            <a:r>
              <a:rPr lang="en-US" dirty="0"/>
              <a:t>regions that interact with other polar molecules such as </a:t>
            </a:r>
            <a:r>
              <a:rPr lang="en-US" dirty="0" smtClean="0"/>
              <a:t>water.  They also have </a:t>
            </a:r>
            <a:r>
              <a:rPr lang="en-US" dirty="0" err="1" smtClean="0"/>
              <a:t>nonpolar</a:t>
            </a:r>
            <a:r>
              <a:rPr lang="en-US" dirty="0" smtClean="0"/>
              <a:t> regions that do not interact with water.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199"/>
            <a:ext cx="5105400" cy="37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588784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76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Carbohydrates</a:t>
            </a:r>
            <a:r>
              <a:rPr lang="en-US" b="1" dirty="0" smtClean="0"/>
              <a:t> </a:t>
            </a:r>
            <a:r>
              <a:rPr lang="en-US" dirty="0" smtClean="0"/>
              <a:t>include sugars and the polymers of sugars.  The monomers of </a:t>
            </a:r>
            <a:br>
              <a:rPr lang="en-US" dirty="0" smtClean="0"/>
            </a:br>
            <a:r>
              <a:rPr lang="en-US" dirty="0" smtClean="0"/>
              <a:t>carbohydrates are </a:t>
            </a:r>
            <a:r>
              <a:rPr lang="en-US" b="1" dirty="0" err="1" smtClean="0">
                <a:solidFill>
                  <a:srgbClr val="FFFF00"/>
                </a:solidFill>
              </a:rPr>
              <a:t>monosaccharides</a:t>
            </a:r>
            <a:r>
              <a:rPr lang="en-US" dirty="0" smtClean="0"/>
              <a:t>, or simple sugars.  Carbohydrate polymers are called </a:t>
            </a:r>
            <a:r>
              <a:rPr lang="en-US" b="1" dirty="0" smtClean="0">
                <a:solidFill>
                  <a:srgbClr val="FFFF00"/>
                </a:solidFill>
              </a:rPr>
              <a:t>polysaccharides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6324" name="Picture 4" descr="http://web.visionlearning.com/custom/chemistry/custom/images/starch_yellow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0"/>
            <a:ext cx="5204534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Monosaccharide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Polysaccharide</a:t>
            </a:r>
            <a:endParaRPr lang="en-US" b="1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80681"/>
            <a:ext cx="1506576" cy="18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Monosaccharides</a:t>
            </a:r>
            <a:r>
              <a:rPr lang="en-US" b="1" dirty="0" smtClean="0"/>
              <a:t> </a:t>
            </a:r>
            <a:r>
              <a:rPr lang="en-US" dirty="0" smtClean="0"/>
              <a:t>have molecular formulas that are usually multiples of CH</a:t>
            </a:r>
            <a:r>
              <a:rPr lang="en-US" baseline="-25000" dirty="0" smtClean="0"/>
              <a:t>2</a:t>
            </a:r>
            <a:r>
              <a:rPr lang="en-US" dirty="0" smtClean="0"/>
              <a:t>O.  </a:t>
            </a:r>
            <a:r>
              <a:rPr lang="en-US" b="1" dirty="0" smtClean="0">
                <a:solidFill>
                  <a:srgbClr val="FFFF00"/>
                </a:solidFill>
              </a:rPr>
              <a:t>Glucose</a:t>
            </a:r>
            <a:r>
              <a:rPr lang="en-US" dirty="0" smtClean="0"/>
              <a:t>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 is the most common monosaccharide.</a:t>
            </a:r>
            <a:endParaRPr lang="en-US" dirty="0"/>
          </a:p>
        </p:txBody>
      </p:sp>
      <p:pic>
        <p:nvPicPr>
          <p:cNvPr id="3" name="Picture 6" descr="05_04bGlucoseLinearR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5484398" cy="388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6019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022"/>
            <a:ext cx="9144000" cy="42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Polysaccharides have storage and structural roles.  The structure and function of a polysaccharide are determined by its sugar monomers and the positions of </a:t>
            </a:r>
            <a:r>
              <a:rPr lang="en-US" sz="4000" b="1" dirty="0" err="1" smtClean="0">
                <a:solidFill>
                  <a:srgbClr val="FFFF00"/>
                </a:solidFill>
              </a:rPr>
              <a:t>glycosidic</a:t>
            </a:r>
            <a:r>
              <a:rPr lang="en-US" sz="4000" b="1" dirty="0" smtClean="0">
                <a:solidFill>
                  <a:srgbClr val="FFFF00"/>
                </a:solidFill>
              </a:rPr>
              <a:t> linkages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05600" y="4419600"/>
            <a:ext cx="0" cy="990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19800" y="35052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343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71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Starch</a:t>
            </a:r>
            <a:r>
              <a:rPr lang="en-US" dirty="0" smtClean="0"/>
              <a:t>, a  storage polysaccharide of plants, is constructed of monomers of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</a:t>
            </a:r>
            <a:r>
              <a:rPr lang="en-US" b="1" dirty="0" smtClean="0">
                <a:solidFill>
                  <a:srgbClr val="FFFF00"/>
                </a:solidFill>
              </a:rPr>
              <a:t> glucose</a:t>
            </a:r>
            <a:r>
              <a:rPr lang="en-US" dirty="0" smtClean="0"/>
              <a:t>.   Plants store starch as granules within chloroplasts and other plastids.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Starch, made from 1-4 </a:t>
            </a:r>
            <a:r>
              <a:rPr lang="en-US" b="1" dirty="0" smtClean="0">
                <a:sym typeface="Symbol" pitchFamily="18" charset="2"/>
              </a:rPr>
              <a:t>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glycosidic</a:t>
            </a:r>
            <a:r>
              <a:rPr lang="en-US" b="1" dirty="0" smtClean="0"/>
              <a:t> linkages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Glycogen</a:t>
            </a:r>
            <a:r>
              <a:rPr lang="en-US" dirty="0" smtClean="0"/>
              <a:t>, a storage polysaccharide in animals, is made from highly branched  chains of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 glucose .  Glycogen is stored mainly in liver and muscle cells.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9396" name="Picture 4" descr="http://drpinna.com/wp-content/uploads/2011/03/glyco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67329"/>
            <a:ext cx="3733800" cy="369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Structure and function of polymers are derived from the way their monomers are assembled.</a:t>
            </a:r>
          </a:p>
        </p:txBody>
      </p:sp>
      <p:pic>
        <p:nvPicPr>
          <p:cNvPr id="32770" name="Picture 2" descr="http://i.imgur.com/30Tam.jpg"/>
          <p:cNvPicPr>
            <a:picLocks noChangeAspect="1" noChangeArrowheads="1"/>
          </p:cNvPicPr>
          <p:nvPr/>
        </p:nvPicPr>
        <p:blipFill>
          <a:blip r:embed="rId2" cstate="print"/>
          <a:srcRect b="19231"/>
          <a:stretch>
            <a:fillRect/>
          </a:stretch>
        </p:blipFill>
        <p:spPr bwMode="auto">
          <a:xfrm>
            <a:off x="914400" y="2743200"/>
            <a:ext cx="7086600" cy="360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Cellulose</a:t>
            </a:r>
            <a:r>
              <a:rPr lang="en-US" b="1" dirty="0" smtClean="0"/>
              <a:t> </a:t>
            </a:r>
            <a:r>
              <a:rPr lang="en-US" dirty="0" smtClean="0"/>
              <a:t>is a major component of plant cell walls.  Cellulose is a polymer of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 </a:t>
            </a:r>
            <a:r>
              <a:rPr lang="en-US" b="1" dirty="0" smtClean="0">
                <a:solidFill>
                  <a:srgbClr val="FFFF00"/>
                </a:solidFill>
              </a:rPr>
              <a:t>glucose</a:t>
            </a:r>
            <a:r>
              <a:rPr lang="en-US" dirty="0" smtClean="0"/>
              <a:t>, and is not digestible by animals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811912" cy="48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81732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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17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Cellulose, made from 1-4</a:t>
            </a:r>
            <a:r>
              <a:rPr lang="en-US" b="1" dirty="0" smtClean="0">
                <a:sym typeface="Symbol" pitchFamily="18" charset="2"/>
              </a:rPr>
              <a:t>  </a:t>
            </a:r>
            <a:r>
              <a:rPr lang="en-US" b="1" dirty="0" err="1" smtClean="0"/>
              <a:t>glycosidic</a:t>
            </a:r>
            <a:r>
              <a:rPr lang="en-US" b="1" dirty="0" smtClean="0"/>
              <a:t> linkages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Starch vs. Cellulose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39952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Starch, made from 1-4 </a:t>
            </a:r>
            <a:r>
              <a:rPr lang="en-US" b="1" dirty="0" smtClean="0">
                <a:sym typeface="Symbol" pitchFamily="18" charset="2"/>
              </a:rPr>
              <a:t>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glycosidic</a:t>
            </a:r>
            <a:r>
              <a:rPr lang="en-US" b="1" dirty="0" smtClean="0"/>
              <a:t> linkages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324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Cellulose, made from 1-4</a:t>
            </a:r>
            <a:r>
              <a:rPr lang="en-US" b="1" dirty="0" smtClean="0">
                <a:sym typeface="Symbol" pitchFamily="18" charset="2"/>
              </a:rPr>
              <a:t>  </a:t>
            </a:r>
            <a:r>
              <a:rPr lang="en-US" b="1" dirty="0" err="1" smtClean="0"/>
              <a:t>glycosidic</a:t>
            </a:r>
            <a:r>
              <a:rPr lang="en-US" b="1" dirty="0" smtClean="0"/>
              <a:t> linkages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Chitin</a:t>
            </a:r>
            <a:r>
              <a:rPr lang="en-US" dirty="0" smtClean="0"/>
              <a:t>, a structural polysaccharide, is found in the exoskeleton of arthropods and the cell walls of many fungi.</a:t>
            </a:r>
            <a:endParaRPr lang="en-US" b="1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8886"/>
            <a:ext cx="4267200" cy="24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http://upload.wikimedia.org/wikipedia/commons/thumb/0/04/Young_grasshopper_on_grass_stalk02.jpg/512px-Young_grasshopper_on_grass_stalk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463800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Directionality influences structure and function of polymers.  An example is the directionality of DNA that determines the direction in which complementary nucleotides are added during DNA synthesis.</a:t>
            </a:r>
            <a:endParaRPr lang="en-US" sz="3600" dirty="0"/>
          </a:p>
        </p:txBody>
      </p:sp>
      <p:pic>
        <p:nvPicPr>
          <p:cNvPr id="7170" name="Picture 2" descr="http://images.tutorvista.com/content/cellular-macromolecules/base-pairing-structure-in-d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429000"/>
            <a:ext cx="3505200" cy="324481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6172200" y="3581400"/>
            <a:ext cx="0" cy="2971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95600" y="3581400"/>
            <a:ext cx="0" cy="304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Proteins have an amino </a:t>
            </a:r>
            <a:r>
              <a:rPr lang="en-US" dirty="0" smtClean="0"/>
              <a:t>end </a:t>
            </a:r>
            <a:r>
              <a:rPr lang="en-US" dirty="0"/>
              <a:t>and a carboxyl </a:t>
            </a:r>
            <a:r>
              <a:rPr lang="en-US" dirty="0" smtClean="0"/>
              <a:t>end.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47950"/>
            <a:ext cx="97250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76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type of bonds between </a:t>
            </a:r>
            <a:r>
              <a:rPr lang="en-US" dirty="0" err="1" smtClean="0"/>
              <a:t>monosaccharides</a:t>
            </a:r>
            <a:r>
              <a:rPr lang="en-US" dirty="0" smtClean="0"/>
              <a:t> determines </a:t>
            </a:r>
            <a:r>
              <a:rPr lang="en-US" dirty="0"/>
              <a:t>their relative orientation in </a:t>
            </a:r>
            <a:r>
              <a:rPr lang="en-US" dirty="0" smtClean="0"/>
              <a:t>a carbohydrate.  This </a:t>
            </a:r>
            <a:r>
              <a:rPr lang="en-US" dirty="0"/>
              <a:t>then determines the secondary structure of the carbohydrate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image.tutorvista.com/content/cellular-macromolecules/polysaccharides-structu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55102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plants perform photosynthesis to make the carbohydrate glucose, then where do the other biomolecules come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Plants break the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0 and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to make new molecules</a:t>
            </a:r>
          </a:p>
          <a:p>
            <a:r>
              <a:rPr lang="en-US" sz="3000" dirty="0" smtClean="0"/>
              <a:t>6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+ 6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get rearranged into C</a:t>
            </a:r>
            <a:r>
              <a:rPr lang="en-US" sz="3000" baseline="-25000" dirty="0" smtClean="0"/>
              <a:t>6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12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6</a:t>
            </a:r>
            <a:r>
              <a:rPr lang="en-US" sz="3000" dirty="0" smtClean="0"/>
              <a:t> + 6 O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6637338" cy="331866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Photosynthesis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5827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New Biomolecules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animals can make new molecules by rearranging the C,H, O atoms in glucose.</a:t>
            </a:r>
          </a:p>
          <a:p>
            <a:r>
              <a:rPr lang="en-US" dirty="0" smtClean="0"/>
              <a:t>For example, if you take many glucose molecules, you can make a lipid molecule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(triglyceride = fat).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05_04bGlucoseLinearR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414" y="4364037"/>
            <a:ext cx="5484398" cy="38893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69" y="3892648"/>
            <a:ext cx="3659602" cy="29381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81400" y="5361717"/>
            <a:ext cx="1219200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Biomolecules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biomolecule, like carbohydrates, can be used to make another biomolecule.</a:t>
            </a:r>
          </a:p>
          <a:p>
            <a:r>
              <a:rPr lang="en-US" dirty="0" smtClean="0"/>
              <a:t>This is done by using C, H, and O atoms in carbohydrates and rearranging those atoms to form a new biomolecule.</a:t>
            </a:r>
          </a:p>
          <a:p>
            <a:endParaRPr lang="en-US" dirty="0"/>
          </a:p>
        </p:txBody>
      </p:sp>
      <p:pic>
        <p:nvPicPr>
          <p:cNvPr id="4" name="Picture 6" descr="05_04bGlucoseLinearR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414" y="4364037"/>
            <a:ext cx="5484398" cy="38893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69" y="3892648"/>
            <a:ext cx="3659602" cy="29381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81400" y="5361717"/>
            <a:ext cx="1219200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9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Monomers are assembled into polymers by a </a:t>
            </a:r>
            <a:r>
              <a:rPr lang="en-US" sz="3600" b="1" dirty="0" smtClean="0">
                <a:solidFill>
                  <a:srgbClr val="FFFF00"/>
                </a:solidFill>
              </a:rPr>
              <a:t>condensation reaction</a:t>
            </a:r>
            <a:r>
              <a:rPr lang="en-US" sz="3600" dirty="0" smtClean="0"/>
              <a:t>,</a:t>
            </a:r>
            <a:r>
              <a:rPr lang="en-US" sz="3600" b="1" dirty="0" smtClean="0"/>
              <a:t> </a:t>
            </a:r>
            <a:r>
              <a:rPr lang="en-US" sz="3600" dirty="0" smtClean="0"/>
              <a:t>also called a </a:t>
            </a:r>
            <a:r>
              <a:rPr lang="en-US" sz="3600" b="1" dirty="0" smtClean="0">
                <a:solidFill>
                  <a:srgbClr val="FFFF00"/>
                </a:solidFill>
              </a:rPr>
              <a:t>dehydration synthesis reaction</a:t>
            </a:r>
            <a:r>
              <a:rPr lang="en-US" sz="3600" dirty="0" smtClean="0"/>
              <a:t>.  This occurs when two monomers bond together through the loss of a water molecule.</a:t>
            </a:r>
            <a:endParaRPr lang="en-US" sz="36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200"/>
            <a:ext cx="72009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Polymers are disassembled to monomers by </a:t>
            </a:r>
            <a:r>
              <a:rPr lang="en-US" b="1" dirty="0" smtClean="0">
                <a:solidFill>
                  <a:srgbClr val="FFFF00"/>
                </a:solidFill>
              </a:rPr>
              <a:t>hydrolysis</a:t>
            </a:r>
            <a:r>
              <a:rPr lang="en-US" dirty="0" smtClean="0"/>
              <a:t>, a reaction that is essentially the reverse of the dehydration reaction.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8442435" cy="422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reatia2013.files.wordpress.com/2013/03/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5645248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cmapspublic3.ihmc.us/servlet/SBReadResourceServlet?rid=1181483029975_100345757_4742"/>
          <p:cNvPicPr>
            <a:picLocks noChangeAspect="1" noChangeArrowheads="1"/>
          </p:cNvPicPr>
          <p:nvPr/>
        </p:nvPicPr>
        <p:blipFill>
          <a:blip r:embed="rId2" cstate="print"/>
          <a:srcRect l="12195"/>
          <a:stretch>
            <a:fillRect/>
          </a:stretch>
        </p:blipFill>
        <p:spPr bwMode="auto">
          <a:xfrm>
            <a:off x="0" y="1752600"/>
            <a:ext cx="27432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FFFF00"/>
                </a:solidFill>
              </a:rPr>
              <a:t>nucleic acids</a:t>
            </a:r>
            <a:r>
              <a:rPr lang="en-US" dirty="0" smtClean="0"/>
              <a:t>, biological information is encoded in sequences of monomers called </a:t>
            </a:r>
            <a:r>
              <a:rPr lang="en-US" b="1" dirty="0" smtClean="0">
                <a:solidFill>
                  <a:srgbClr val="FFFF00"/>
                </a:solidFill>
              </a:rPr>
              <a:t>nucleotides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5791200" cy="542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1295</Words>
  <Application>Microsoft Macintosh PowerPoint</Application>
  <PresentationFormat>On-screen Show (4:3)</PresentationFormat>
  <Paragraphs>133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Ｐゴシック</vt:lpstr>
      <vt:lpstr>TimesNewRomanPS Bold</vt:lpstr>
      <vt:lpstr>Arial</vt:lpstr>
      <vt:lpstr>Calibri</vt:lpstr>
      <vt:lpstr>Symbol</vt:lpstr>
      <vt:lpstr>Times</vt:lpstr>
      <vt:lpstr>Office Theme</vt:lpstr>
      <vt:lpstr>4.A.1  Biomolecules</vt:lpstr>
      <vt:lpstr>Learning Objectives:</vt:lpstr>
      <vt:lpstr>Question</vt:lpstr>
      <vt:lpstr>A polymer is a large molecule made from repeating subunits called monomers.</vt:lpstr>
      <vt:lpstr>Structure and function of polymers are derived from the way their monomers are assembled.</vt:lpstr>
      <vt:lpstr>Monomers are assembled into polymers by a condensation reaction, also called a dehydration synthesis reaction.  This occurs when two monomers bond together through the loss of a water molecule.</vt:lpstr>
      <vt:lpstr>Polymers are disassembled to monomers by hydrolysis, a reaction that is essentially the reverse of the dehydration reaction.</vt:lpstr>
      <vt:lpstr>Nucleic Acids</vt:lpstr>
      <vt:lpstr>In nucleic acids, biological information is encoded in sequences of monomers called nucleotides.</vt:lpstr>
      <vt:lpstr>Each nucleotide has the following structural components:</vt:lpstr>
      <vt:lpstr>Deoxyribose sugar is in DNA and ribose sugar is in RNA.</vt:lpstr>
      <vt:lpstr>The bonds that connect nucleotides are called phosphodiester bonds.</vt:lpstr>
      <vt:lpstr>Phosphodiester bonds form by condensation reactions.</vt:lpstr>
      <vt:lpstr>DNA and RNA differ in function and differ slightly in structure.  These structural differences account for the differing functions.</vt:lpstr>
      <vt:lpstr>Question</vt:lpstr>
      <vt:lpstr>Question</vt:lpstr>
      <vt:lpstr>Proteins</vt:lpstr>
      <vt:lpstr>Proteins are derived from polypeptides, which are polymers built from the same set of 20 amino acids.</vt:lpstr>
      <vt:lpstr>In proteins, the specific order of amino acid monomers in a polypeptide interacts with the environment to determine the overall shape of the protein.</vt:lpstr>
      <vt:lpstr>A functional protein consists of one or more polypeptides twisted, folded, and coiled into a unique shape. </vt:lpstr>
      <vt:lpstr>An amino acid contains an amino group, a carboxyl group, and an R group attached to a central carbon.</vt:lpstr>
      <vt:lpstr>Amino acids differ in their properties due to differences in their R groups, also called side chains.</vt:lpstr>
      <vt:lpstr>Amino acids are linked by peptide bonds.</vt:lpstr>
      <vt:lpstr>Peptide bonds form from condensation, or dehydration synthesis, reactions.</vt:lpstr>
      <vt:lpstr>A polypeptide chain is the primary structure of the protein.</vt:lpstr>
      <vt:lpstr>The secondary structure of a protein result from hydrogen bonds between amino acids.  Typical secondary structures are a coil called an  helix and a folded structure called a  pleated sheet.</vt:lpstr>
      <vt:lpstr>Tertiary structure is determined by interactions between R groups.  These interactions include hydrogen bonds, ionic bonds, hydrophobic interactions, and van der Waals interactions.  Strong covalent bonds called disulfide bridges may reinforce the protein’s structure.</vt:lpstr>
      <vt:lpstr>Quaternary structure results when two or more polypeptide chains form one macromolecule.</vt:lpstr>
      <vt:lpstr>Collagen is a fibrous protein consisting of three polypeptides coiled like a rope.  Hemoglobin is a globular protein consisting of four polypeptides: two alpha and two beta chains.</vt:lpstr>
      <vt:lpstr>This loss of a protein’s native structure is called denaturation. A denatured protein is biologically inactive.</vt:lpstr>
      <vt:lpstr>Most proteins probably go through several states on their way to a stable structure.  Chaperonins are protein molecules that assist the proper folding of other proteins.</vt:lpstr>
      <vt:lpstr>What type of bond joins the monomers in a protein's primary structure?</vt:lpstr>
      <vt:lpstr> Which of these illustrates the secondary structure of a protein?</vt:lpstr>
      <vt:lpstr>Lipids</vt:lpstr>
      <vt:lpstr>Lipids are the one class of large biological molecules that do not form polymers. The most biologically important lipids are fats, phospholipids, and steroids.</vt:lpstr>
      <vt:lpstr>In general, lipids are nonpolar, having little or no affinity for water.  Lipids are hydrophobic because they consist mostly of hydrocarbons, which form nonpolar covalent bonds.</vt:lpstr>
      <vt:lpstr>Fats are constructed from two types of smaller molecules: glycerol and fatty acids.</vt:lpstr>
      <vt:lpstr>Fatty acids are bonded to the glycerol molecule by ester bonds.</vt:lpstr>
      <vt:lpstr>The formation of ester linkages is a dehydration synthesis reaction.</vt:lpstr>
      <vt:lpstr>Differences in saturation determine the structure and function of lipids.</vt:lpstr>
      <vt:lpstr>Saturated fatty acids have the maximum number of hydrogen atoms possible and no double bonds. </vt:lpstr>
      <vt:lpstr>Unsaturated fatty acids have one or more double bonds.  This results in a bent structure.</vt:lpstr>
      <vt:lpstr>Phospholipids have polar regions that interact with other polar molecules such as water.  They also have nonpolar regions that do not interact with water.</vt:lpstr>
      <vt:lpstr>Carbohydrates</vt:lpstr>
      <vt:lpstr>Carbohydrates include sugars and the polymers of sugars.  The monomers of  carbohydrates are monosaccharides, or simple sugars.  Carbohydrate polymers are called polysaccharides. </vt:lpstr>
      <vt:lpstr>Monosaccharides have molecular formulas that are usually multiples of CH2O.  Glucose (C6H12O6) is the most common monosaccharide.</vt:lpstr>
      <vt:lpstr>Polysaccharides have storage and structural roles.  The structure and function of a polysaccharide are determined by its sugar monomers and the positions of glycosidic linkages.</vt:lpstr>
      <vt:lpstr>Starch, a  storage polysaccharide of plants, is constructed of monomers of  glucose.   Plants store starch as granules within chloroplasts and other plastids. </vt:lpstr>
      <vt:lpstr>Glycogen, a storage polysaccharide in animals, is made from highly branched  chains of  glucose .  Glycogen is stored mainly in liver and muscle cells. </vt:lpstr>
      <vt:lpstr>Cellulose is a major component of plant cell walls.  Cellulose is a polymer of  glucose, and is not digestible by animals.</vt:lpstr>
      <vt:lpstr>Starch vs. Cellulose</vt:lpstr>
      <vt:lpstr>Chitin, a structural polysaccharide, is found in the exoskeleton of arthropods and the cell walls of many fungi.</vt:lpstr>
      <vt:lpstr>Directionality influences structure and function of polymers.  An example is the directionality of DNA that determines the direction in which complementary nucleotides are added during DNA synthesis.</vt:lpstr>
      <vt:lpstr>Proteins have an amino end and a carboxyl end. </vt:lpstr>
      <vt:lpstr>The type of bonds between monosaccharides determines their relative orientation in a carbohydrate.  This then determines the secondary structure of the carbohydrate.</vt:lpstr>
      <vt:lpstr>Question</vt:lpstr>
      <vt:lpstr>PowerPoint Presentation</vt:lpstr>
      <vt:lpstr>Make New Biomolecules</vt:lpstr>
      <vt:lpstr>Change Biomolecules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4.A.1  Biomolecules</dc:title>
  <dc:creator>Melinda</dc:creator>
  <cp:lastModifiedBy>GUZMAN, WENDY</cp:lastModifiedBy>
  <cp:revision>43</cp:revision>
  <dcterms:created xsi:type="dcterms:W3CDTF">2013-05-22T21:07:45Z</dcterms:created>
  <dcterms:modified xsi:type="dcterms:W3CDTF">2017-09-05T02:26:20Z</dcterms:modified>
</cp:coreProperties>
</file>